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8288000" cy="10287000"/>
  <p:notesSz cx="6858000" cy="9144000"/>
  <p:embeddedFontLst>
    <p:embeddedFont>
      <p:font typeface="Cabin Sketch Bold" panose="020B0803050202020004" pitchFamily="34" charset="77"/>
      <p:regular r:id="rId15"/>
      <p:bold r:id="rId16"/>
    </p:embeddedFont>
    <p:embeddedFont>
      <p:font typeface="Courier New OS" panose="02070309020205020404" pitchFamily="49" charset="0"/>
      <p:regular r:id="rId17"/>
      <p:bold r:id="rId18"/>
      <p:italic r:id="rId19"/>
      <p:boldItalic r:id="rId20"/>
    </p:embeddedFont>
    <p:embeddedFont>
      <p:font typeface="Courier New OS Bold" panose="02070309020205020404" pitchFamily="49" charset="0"/>
      <p:regular r:id="rId21"/>
      <p:bold r:id="rId22"/>
      <p:italic r:id="rId23"/>
      <p:boldItalic r:id="rId24"/>
    </p:embeddedFont>
    <p:embeddedFont>
      <p:font typeface="Schoolbell" panose="020000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2776" y="2871467"/>
            <a:ext cx="4856524" cy="4114800"/>
          </a:xfrm>
          <a:custGeom>
            <a:avLst/>
            <a:gdLst/>
            <a:ahLst/>
            <a:cxnLst/>
            <a:rect l="l" t="t" r="r" b="b"/>
            <a:pathLst>
              <a:path w="4856524" h="4114800">
                <a:moveTo>
                  <a:pt x="0" y="0"/>
                </a:moveTo>
                <a:lnTo>
                  <a:pt x="4856524" y="0"/>
                </a:lnTo>
                <a:lnTo>
                  <a:pt x="48565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066" y="1732395"/>
            <a:ext cx="13630424" cy="185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7</a:t>
            </a:r>
          </a:p>
          <a:p>
            <a:pPr algn="l">
              <a:lnSpc>
                <a:spcPts val="6766"/>
              </a:lnSpc>
            </a:pPr>
            <a:r>
              <a:rPr lang="en-US" sz="4833" b="1">
                <a:solidFill>
                  <a:srgbClr val="FFFB33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Build an Application from Scratch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8283" y="5519621"/>
            <a:ext cx="6136909" cy="78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352487" y="740922"/>
            <a:ext cx="12288697" cy="792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abc = "abcdefghijklmnopqrstuvwxyz"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def encode(message, secret_number):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result = ""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for letter in message.lower():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if letter in abc: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old_index = abc.index(letter)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new_index = (old_index + secret_number) % 26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result += abc[new_index]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else: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    result += letter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return result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def decode(message, key):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return encode(message, -key)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968" y="1076408"/>
            <a:ext cx="3793126" cy="141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80"/>
              </a:lnSpc>
            </a:pPr>
            <a:r>
              <a:rPr lang="en-US" sz="8200" b="1">
                <a:solidFill>
                  <a:srgbClr val="5CE1E6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Encode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0968" y="6819584"/>
            <a:ext cx="3793126" cy="141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80"/>
              </a:lnSpc>
            </a:pPr>
            <a:r>
              <a:rPr lang="en-US" sz="8200" b="1">
                <a:solidFill>
                  <a:srgbClr val="5CE1E6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Decode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57917" y="365321"/>
            <a:ext cx="11905393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Save and Load File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03631" y="3171355"/>
            <a:ext cx="16045638" cy="541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def save(message):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filename = input("Enter filename to save (like secret.txt): ")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with open(filename, "w") as file: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file.write(message)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print("✅ Message saved to", filename)</a:t>
            </a:r>
          </a:p>
          <a:p>
            <a:pPr algn="just"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4340"/>
              </a:lnSpc>
            </a:pPr>
            <a:r>
              <a:rPr lang="en-US" sz="31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def load():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filename = input("Enter filename to open: ")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with open(filename, "r") as file: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return file.read()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3818" y="3813494"/>
            <a:ext cx="7900976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Main Logic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04891" y="257811"/>
            <a:ext cx="8994916" cy="9000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while True: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print("\n🔐 Secret Message App")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print("1. Encode a message")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print("2. Decode a message")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print("3. Exit")</a:t>
            </a:r>
          </a:p>
          <a:p>
            <a:pPr algn="just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choice = input("Pick 1, 2, or 3: ")</a:t>
            </a:r>
          </a:p>
          <a:p>
            <a:pPr algn="just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choice == "1":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text = input("Type your message: ")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key = int(input("Pick a secret number (1–25): "))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secret = encode(text, key)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print("🕵️‍♂️ Your secret message is:", secret)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save(secret)</a:t>
            </a:r>
          </a:p>
          <a:p>
            <a:pPr algn="just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choice == "2":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secret = load()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key = int(input("What is the secret number? "))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message = decode(secret, key)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print("💬 The real message is:", message)</a:t>
            </a:r>
          </a:p>
          <a:p>
            <a:pPr algn="just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elif choice == "3":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print("👋 Bye!")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break</a:t>
            </a:r>
          </a:p>
          <a:p>
            <a:pPr algn="just">
              <a:lnSpc>
                <a:spcPts val="2660"/>
              </a:lnSpc>
            </a:pPr>
            <a:endParaRPr lang="en-US" sz="19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print("❗Please type 1, 2, or 3.")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4: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Libraries - Using Functions written by others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            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B33"/>
                </a:solidFill>
                <a:latin typeface="Schoolbell"/>
                <a:ea typeface="Schoolbell"/>
                <a:cs typeface="Schoolbell"/>
                <a:sym typeface="Schoolbell"/>
              </a:rPr>
              <a:t>Lesson 7: Build an application from scratch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39371" y="1395250"/>
            <a:ext cx="2753718" cy="3197351"/>
          </a:xfrm>
          <a:custGeom>
            <a:avLst/>
            <a:gdLst/>
            <a:ahLst/>
            <a:cxnLst/>
            <a:rect l="l" t="t" r="r" b="b"/>
            <a:pathLst>
              <a:path w="2753718" h="3197351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7727057" y="3644066"/>
            <a:ext cx="2275391" cy="2998867"/>
          </a:xfrm>
          <a:custGeom>
            <a:avLst/>
            <a:gdLst/>
            <a:ahLst/>
            <a:cxnLst/>
            <a:rect l="l" t="t" r="r" b="b"/>
            <a:pathLst>
              <a:path w="2275391" h="2998867">
                <a:moveTo>
                  <a:pt x="0" y="2998868"/>
                </a:moveTo>
                <a:lnTo>
                  <a:pt x="2275391" y="2998868"/>
                </a:lnTo>
                <a:lnTo>
                  <a:pt x="2275391" y="0"/>
                </a:lnTo>
                <a:lnTo>
                  <a:pt x="0" y="0"/>
                </a:lnTo>
                <a:lnTo>
                  <a:pt x="0" y="2998868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598671" y="-133350"/>
            <a:ext cx="11090657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Steps of creating a new App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538" y="1541476"/>
            <a:ext cx="7024897" cy="320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💡 Think of an Idea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What problem do you want to solve?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Who will use the app?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 “I want to make a Homework Tracker to help kids remember assignments.”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5538" y="5782634"/>
            <a:ext cx="7024897" cy="320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🧠 Write the Algorithm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What are the exact steps your app needs to follow?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user for today's homework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Save it to a file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Show all homework when asked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09175" y="3529665"/>
            <a:ext cx="7098648" cy="457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✏️ Draw or Write Pseudocode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Write your plan in simple, human language (not real code yet!)</a:t>
            </a:r>
          </a:p>
          <a:p>
            <a:pPr algn="l">
              <a:lnSpc>
                <a:spcPts val="3641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Example: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Start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user for subject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user for homework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Save info in list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Show all saved homework</a:t>
            </a:r>
          </a:p>
          <a:p>
            <a:pPr marL="561512" lvl="1" indent="-280756" algn="l">
              <a:lnSpc>
                <a:spcPts val="3641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End</a:t>
            </a:r>
          </a:p>
        </p:txBody>
      </p:sp>
      <p:sp>
        <p:nvSpPr>
          <p:cNvPr id="8" name="Freeform 8"/>
          <p:cNvSpPr/>
          <p:nvPr/>
        </p:nvSpPr>
        <p:spPr>
          <a:xfrm>
            <a:off x="5486400" y="1043922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8797967" y="3834402"/>
            <a:ext cx="2275391" cy="2998867"/>
          </a:xfrm>
          <a:custGeom>
            <a:avLst/>
            <a:gdLst/>
            <a:ahLst/>
            <a:cxnLst/>
            <a:rect l="l" t="t" r="r" b="b"/>
            <a:pathLst>
              <a:path w="2275391" h="2998867">
                <a:moveTo>
                  <a:pt x="0" y="2998867"/>
                </a:moveTo>
                <a:lnTo>
                  <a:pt x="2275391" y="2998867"/>
                </a:lnTo>
                <a:lnTo>
                  <a:pt x="2275391" y="0"/>
                </a:lnTo>
                <a:lnTo>
                  <a:pt x="0" y="0"/>
                </a:lnTo>
                <a:lnTo>
                  <a:pt x="0" y="2998867"/>
                </a:lnTo>
                <a:close/>
              </a:path>
            </a:pathLst>
          </a:custGeom>
          <a:blipFill>
            <a:blip r:embed="rId3">
              <a:alphaModFix amt="5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1629" y="5941028"/>
            <a:ext cx="8241565" cy="228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👨‍💻 Start Coding in Python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Start small: test each step as you go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Build the app in pieces using your pseudocode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98671" y="-148572"/>
            <a:ext cx="11090657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Steps of creating a new App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08812" y="2111343"/>
            <a:ext cx="6471500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🧪 Test and Improve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Try out your app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Fix any bugs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Add bonus features (colors, emojis, sorting)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08812" y="5712428"/>
            <a:ext cx="6471500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🎉 Show It Off!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Save your final code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Share it with family or friends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You’re now an app developer!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1629" y="2111343"/>
            <a:ext cx="8241565" cy="274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🔧 Pick Python Features You'll Use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print() – to show messages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input() – to take answers from user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lists – to store many homework entries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functions – to organize tasks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file – to save and load data</a:t>
            </a:r>
          </a:p>
        </p:txBody>
      </p:sp>
      <p:sp>
        <p:nvSpPr>
          <p:cNvPr id="9" name="Freeform 9"/>
          <p:cNvSpPr/>
          <p:nvPr/>
        </p:nvSpPr>
        <p:spPr>
          <a:xfrm>
            <a:off x="5486400" y="1028700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411156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6877" y="2320198"/>
            <a:ext cx="6071123" cy="6071123"/>
          </a:xfrm>
          <a:custGeom>
            <a:avLst/>
            <a:gdLst/>
            <a:ahLst/>
            <a:cxnLst/>
            <a:rect l="l" t="t" r="r" b="b"/>
            <a:pathLst>
              <a:path w="6071123" h="6071123">
                <a:moveTo>
                  <a:pt x="0" y="0"/>
                </a:moveTo>
                <a:lnTo>
                  <a:pt x="6071123" y="0"/>
                </a:lnTo>
                <a:lnTo>
                  <a:pt x="6071123" y="6071123"/>
                </a:lnTo>
                <a:lnTo>
                  <a:pt x="0" y="6071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3505" y="2118887"/>
            <a:ext cx="12638200" cy="696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An algorithm is a step-by-step set of instructions to solve a problem or complete a task. Just like a recipe in cooking!</a:t>
            </a:r>
          </a:p>
          <a:p>
            <a:pPr algn="l">
              <a:lnSpc>
                <a:spcPts val="3241"/>
              </a:lnSpc>
            </a:pPr>
            <a:endParaRPr lang="en-US" sz="231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41"/>
              </a:lnSpc>
            </a:pPr>
            <a:r>
              <a:rPr lang="en-US" sz="2315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Example:</a:t>
            </a:r>
          </a:p>
          <a:p>
            <a:pPr algn="l">
              <a:lnSpc>
                <a:spcPts val="3241"/>
              </a:lnSpc>
            </a:pPr>
            <a:r>
              <a:rPr lang="en-US" sz="2315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How to brush your teeth:</a:t>
            </a:r>
          </a:p>
          <a:p>
            <a:pPr marL="999877" lvl="2" indent="-333292" algn="l">
              <a:lnSpc>
                <a:spcPts val="3241"/>
              </a:lnSpc>
              <a:buAutoNum type="alphaLcPeriod"/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Pick up your toothbrush</a:t>
            </a:r>
          </a:p>
          <a:p>
            <a:pPr marL="999877" lvl="2" indent="-333292" algn="l">
              <a:lnSpc>
                <a:spcPts val="3241"/>
              </a:lnSpc>
              <a:buAutoNum type="alphaLcPeriod"/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Put toothpaste on it</a:t>
            </a:r>
          </a:p>
          <a:p>
            <a:pPr marL="999877" lvl="2" indent="-333292" algn="l">
              <a:lnSpc>
                <a:spcPts val="3241"/>
              </a:lnSpc>
              <a:buAutoNum type="alphaLcPeriod"/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Brush for 2 minutes</a:t>
            </a:r>
          </a:p>
          <a:p>
            <a:pPr marL="999877" lvl="2" indent="-333292" algn="l">
              <a:lnSpc>
                <a:spcPts val="3241"/>
              </a:lnSpc>
              <a:buAutoNum type="alphaLcPeriod"/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Rinse!</a:t>
            </a:r>
          </a:p>
          <a:p>
            <a:pPr algn="l">
              <a:lnSpc>
                <a:spcPts val="3241"/>
              </a:lnSpc>
            </a:pPr>
            <a:endParaRPr lang="en-US" sz="231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41"/>
              </a:lnSpc>
            </a:pPr>
            <a:endParaRPr lang="en-US" sz="231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41"/>
              </a:lnSpc>
            </a:pPr>
            <a:r>
              <a:rPr lang="en-US" sz="2315" b="1">
                <a:solidFill>
                  <a:srgbClr val="FFFB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 Bit of History</a:t>
            </a: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The word “algorithm” comes from the name of a Persian Muslim Mathematician, Al-Khwarizmi (from the 800s!)</a:t>
            </a:r>
          </a:p>
          <a:p>
            <a:pPr algn="l">
              <a:lnSpc>
                <a:spcPts val="3241"/>
              </a:lnSpc>
            </a:pPr>
            <a:endParaRPr lang="en-US" sz="2315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241"/>
              </a:lnSpc>
            </a:pPr>
            <a:r>
              <a:rPr lang="en-US" sz="2315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He wrote a famous book about solving math problems using clear steps — like early coding!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98671" y="138752"/>
            <a:ext cx="11090657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What is an Algorithm?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83956">
            <a:off x="954044" y="418938"/>
            <a:ext cx="1711295" cy="1339088"/>
          </a:xfrm>
          <a:custGeom>
            <a:avLst/>
            <a:gdLst/>
            <a:ahLst/>
            <a:cxnLst/>
            <a:rect l="l" t="t" r="r" b="b"/>
            <a:pathLst>
              <a:path w="1711295" h="1339088">
                <a:moveTo>
                  <a:pt x="0" y="0"/>
                </a:moveTo>
                <a:lnTo>
                  <a:pt x="1711294" y="0"/>
                </a:lnTo>
                <a:lnTo>
                  <a:pt x="1711294" y="1339088"/>
                </a:lnTo>
                <a:lnTo>
                  <a:pt x="0" y="1339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782298" y="4290050"/>
            <a:ext cx="6812809" cy="2850025"/>
          </a:xfrm>
          <a:custGeom>
            <a:avLst/>
            <a:gdLst/>
            <a:ahLst/>
            <a:cxnLst/>
            <a:rect l="l" t="t" r="r" b="b"/>
            <a:pathLst>
              <a:path w="6812809" h="2850025">
                <a:moveTo>
                  <a:pt x="0" y="0"/>
                </a:moveTo>
                <a:lnTo>
                  <a:pt x="6812809" y="0"/>
                </a:lnTo>
                <a:lnTo>
                  <a:pt x="6812809" y="2850025"/>
                </a:lnTo>
                <a:lnTo>
                  <a:pt x="0" y="28500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98671" y="488156"/>
            <a:ext cx="11090657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Secret Message App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51204"/>
            <a:ext cx="8535792" cy="494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32"/>
              </a:lnSpc>
            </a:pPr>
            <a:r>
              <a:rPr lang="en-US" sz="4666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A program that encodes a message (e.g., using a </a:t>
            </a:r>
            <a:r>
              <a:rPr lang="en-US" sz="4666">
                <a:solidFill>
                  <a:srgbClr val="FFFB33"/>
                </a:solidFill>
                <a:latin typeface="Schoolbell"/>
                <a:ea typeface="Schoolbell"/>
                <a:cs typeface="Schoolbell"/>
                <a:sym typeface="Schoolbell"/>
              </a:rPr>
              <a:t>Caesar cipher</a:t>
            </a:r>
            <a:r>
              <a:rPr lang="en-US" sz="4666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), saves it to a file, and shares it. A classmate can open the file and decode it using their own program.</a:t>
            </a:r>
          </a:p>
          <a:p>
            <a:pPr algn="just">
              <a:lnSpc>
                <a:spcPts val="6532"/>
              </a:lnSpc>
            </a:pPr>
            <a:endParaRPr lang="en-US" sz="4666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532538" y="-48302"/>
            <a:ext cx="7060534" cy="133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78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Pseudocode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2538" y="1530149"/>
            <a:ext cx="9472005" cy="742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Welcome to Secret Message App!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What do you want to do?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1. Encode a message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2. Decode a message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3. Exit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1: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user to type a message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for a secret number (key)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Shift each letter by that number (A→D if key=3)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Save the result to a file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If 2: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for file name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Read the message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Ask for the key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Shift letters back by that number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Show original message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Repeat until user chooses Exit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0524" y="-48302"/>
            <a:ext cx="7060534" cy="133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</a:pPr>
            <a:r>
              <a:rPr lang="en-US" sz="78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524" y="1530149"/>
            <a:ext cx="6242158" cy="519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✍️ To Hide a Message: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Type your message.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Pick a secret number.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Move each letter forward by that number.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Save it in a file.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🔓 To Read a Message: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Open the file.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Type the secret number.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Move each letter backward by that number.</a:t>
            </a:r>
          </a:p>
          <a:p>
            <a:pPr marL="453398" lvl="1" indent="-226699" algn="l">
              <a:lnSpc>
                <a:spcPts val="2940"/>
              </a:lnSpc>
              <a:buAutoNum type="arabicPeriod"/>
            </a:pPr>
            <a:r>
              <a:rPr lang="en-US" sz="21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Show the real message.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1681475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5139" y="204475"/>
            <a:ext cx="11824558" cy="147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Features to Use</a:t>
            </a:r>
          </a:p>
        </p:txBody>
      </p:sp>
      <p:graphicFrame>
        <p:nvGraphicFramePr>
          <p:cNvPr id="5" name="Object 5"/>
          <p:cNvGraphicFramePr/>
          <p:nvPr/>
        </p:nvGraphicFramePr>
        <p:xfrm>
          <a:off x="2281616" y="2764099"/>
          <a:ext cx="2514600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263900" imgH="4521200" progId="Excel.Sheet.12">
                  <p:embed/>
                </p:oleObj>
              </mc:Choice>
              <mc:Fallback>
                <p:oleObj name="Worksheet" r:id="rId5" imgW="3263900" imgH="452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1616" y="2764099"/>
                        <a:ext cx="2514600" cy="377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58369" y="1693990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79805" y="2150368"/>
            <a:ext cx="17128391" cy="670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Caesar Made It Famous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The code you're using (shifting letters) is called the Caesar Cipher — named after Julius Caesar, who used it over 2,000 years ago to send secret messages to his army!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E746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There are only 25 different secret numbers (keys) in this code.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FE746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World War II Spies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During World War II, spies and soldiers used special machines (like the Enigma machine) to make super tricky secret messages that even computers had a hard time cracking.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Your Phone Uses Encryption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Every time you send a message on WhatsApp or play an online game, your phone is secretly using super powerful encryption to keep your info safe!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Emojis as Code?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Some people today create secret codes using emojis instead of letters! 🤫🔒➡️😁</a:t>
            </a:r>
          </a:p>
          <a:p>
            <a:pPr algn="l">
              <a:lnSpc>
                <a:spcPts val="3360"/>
              </a:lnSpc>
            </a:pPr>
            <a:endParaRPr lang="en-US" sz="24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73881"/>
            <a:ext cx="16230600" cy="972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56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🕵️‍♂️ Fun Facts About Secret Codes &amp; Encryption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Macintosh PowerPoint</Application>
  <PresentationFormat>Custom</PresentationFormat>
  <Paragraphs>175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Cabin Sketch Bold</vt:lpstr>
      <vt:lpstr>Courier New OS Bold</vt:lpstr>
      <vt:lpstr>Calibri</vt:lpstr>
      <vt:lpstr>Schoolbell</vt:lpstr>
      <vt:lpstr>Courier New OS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class7</dc:title>
  <cp:lastModifiedBy>ASIM MUNAWAR</cp:lastModifiedBy>
  <cp:revision>2</cp:revision>
  <dcterms:created xsi:type="dcterms:W3CDTF">2006-08-16T00:00:00Z</dcterms:created>
  <dcterms:modified xsi:type="dcterms:W3CDTF">2025-07-23T14:17:39Z</dcterms:modified>
  <dc:identifier>DAGtnVIWcGc</dc:identifier>
</cp:coreProperties>
</file>